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98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2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219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900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11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77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588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924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10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165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03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50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10/14/20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017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ensus.gov/quickfacts/fact/table/amescityiowa/INC110218" TargetMode="External"/><Relationship Id="rId2" Type="http://schemas.openxmlformats.org/officeDocument/2006/relationships/hyperlink" Target="https://medium.com/diogo-menezes-borges/project-2-predicting-house-prices-on-kaggle-989f1b0c4ef6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reavibes.com/ames-ia/crime/" TargetMode="External"/><Relationship Id="rId4" Type="http://schemas.openxmlformats.org/officeDocument/2006/relationships/hyperlink" Target="https://data.bls.gov/timeseries/LASST190000000000005?amp%253bdata_tool=XGtable&amp;output_view=data&amp;include_graphs=true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regression-an-explanation-of-regression-metrics-and-what-can-go-wrong-a39a9793d914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665A5CBD-5BDA-4345-915C-718F0E585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A549D-AEAE-964B-AEAC-9B2988C8CE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762001"/>
            <a:ext cx="3810000" cy="3047998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House Price Predictions</a:t>
            </a:r>
            <a:br>
              <a:rPr lang="en-US" sz="4400" dirty="0"/>
            </a:br>
            <a:r>
              <a:rPr lang="en-US" sz="4400" dirty="0"/>
              <a:t>Ames, 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3C6952-CDA9-524A-82C4-9187A4C738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" r="-1" b="-1"/>
          <a:stretch/>
        </p:blipFill>
        <p:spPr>
          <a:xfrm>
            <a:off x="5299433" y="832506"/>
            <a:ext cx="4448352" cy="6025494"/>
          </a:xfrm>
          <a:custGeom>
            <a:avLst/>
            <a:gdLst/>
            <a:ahLst/>
            <a:cxnLst/>
            <a:rect l="l" t="t" r="r" b="b"/>
            <a:pathLst>
              <a:path w="4448352" h="6025494">
                <a:moveTo>
                  <a:pt x="3173139" y="74"/>
                </a:moveTo>
                <a:cubicBezTo>
                  <a:pt x="3404376" y="2427"/>
                  <a:pt x="3621702" y="61078"/>
                  <a:pt x="3840337" y="136997"/>
                </a:cubicBezTo>
                <a:cubicBezTo>
                  <a:pt x="4230681" y="272614"/>
                  <a:pt x="4578505" y="404218"/>
                  <a:pt x="4400480" y="1061407"/>
                </a:cubicBezTo>
                <a:cubicBezTo>
                  <a:pt x="4294008" y="1454598"/>
                  <a:pt x="4050152" y="1868133"/>
                  <a:pt x="3812207" y="2268177"/>
                </a:cubicBezTo>
                <a:cubicBezTo>
                  <a:pt x="3397090" y="2966249"/>
                  <a:pt x="2981970" y="3664324"/>
                  <a:pt x="2566852" y="4362396"/>
                </a:cubicBezTo>
                <a:cubicBezTo>
                  <a:pt x="2261942" y="4875091"/>
                  <a:pt x="1813644" y="5542665"/>
                  <a:pt x="1381603" y="6002074"/>
                </a:cubicBezTo>
                <a:lnTo>
                  <a:pt x="1358104" y="6025494"/>
                </a:lnTo>
                <a:lnTo>
                  <a:pt x="147593" y="6025494"/>
                </a:lnTo>
                <a:lnTo>
                  <a:pt x="135095" y="5970139"/>
                </a:lnTo>
                <a:cubicBezTo>
                  <a:pt x="3334" y="5264474"/>
                  <a:pt x="25735" y="4338080"/>
                  <a:pt x="989" y="3558990"/>
                </a:cubicBezTo>
                <a:cubicBezTo>
                  <a:pt x="-7696" y="3286585"/>
                  <a:pt x="41149" y="3024098"/>
                  <a:pt x="134613" y="2769335"/>
                </a:cubicBezTo>
                <a:cubicBezTo>
                  <a:pt x="274734" y="2387351"/>
                  <a:pt x="515201" y="2023048"/>
                  <a:pt x="812398" y="1669997"/>
                </a:cubicBezTo>
                <a:cubicBezTo>
                  <a:pt x="1109597" y="1316945"/>
                  <a:pt x="1463524" y="975145"/>
                  <a:pt x="1830565" y="638164"/>
                </a:cubicBezTo>
                <a:cubicBezTo>
                  <a:pt x="2363706" y="148617"/>
                  <a:pt x="2787743" y="-3847"/>
                  <a:pt x="3173139" y="74"/>
                </a:cubicBezTo>
                <a:close/>
              </a:path>
            </a:pathLst>
          </a:custGeom>
        </p:spPr>
      </p:pic>
      <p:pic>
        <p:nvPicPr>
          <p:cNvPr id="6" name="Picture 5" descr="A group of orange flowers in a garden&#10;&#10;Description automatically generated">
            <a:extLst>
              <a:ext uri="{FF2B5EF4-FFF2-40B4-BE49-F238E27FC236}">
                <a16:creationId xmlns:a16="http://schemas.microsoft.com/office/drawing/2014/main" id="{EB8E5350-F604-4843-B201-64E062ED15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44" r="39537" b="3"/>
          <a:stretch/>
        </p:blipFill>
        <p:spPr>
          <a:xfrm>
            <a:off x="10008071" y="10"/>
            <a:ext cx="2183930" cy="3890830"/>
          </a:xfrm>
          <a:custGeom>
            <a:avLst/>
            <a:gdLst/>
            <a:ahLst/>
            <a:cxnLst/>
            <a:rect l="l" t="t" r="r" b="b"/>
            <a:pathLst>
              <a:path w="2183930" h="3890840">
                <a:moveTo>
                  <a:pt x="1662734" y="0"/>
                </a:moveTo>
                <a:lnTo>
                  <a:pt x="2183929" y="1"/>
                </a:lnTo>
                <a:lnTo>
                  <a:pt x="2183930" y="3746279"/>
                </a:lnTo>
                <a:lnTo>
                  <a:pt x="2092471" y="3792266"/>
                </a:lnTo>
                <a:cubicBezTo>
                  <a:pt x="1916615" y="3868206"/>
                  <a:pt x="1716194" y="3904967"/>
                  <a:pt x="1486236" y="3885847"/>
                </a:cubicBezTo>
                <a:cubicBezTo>
                  <a:pt x="669931" y="3818049"/>
                  <a:pt x="47640" y="3126585"/>
                  <a:pt x="2489" y="2485753"/>
                </a:cubicBezTo>
                <a:cubicBezTo>
                  <a:pt x="-27385" y="2064643"/>
                  <a:pt x="214834" y="1579831"/>
                  <a:pt x="562936" y="1142086"/>
                </a:cubicBezTo>
                <a:cubicBezTo>
                  <a:pt x="706161" y="962074"/>
                  <a:pt x="1052598" y="565678"/>
                  <a:pt x="1463250" y="180015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93C448-7478-4732-8203-7598152BAC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41" r="6" b="6"/>
          <a:stretch/>
        </p:blipFill>
        <p:spPr>
          <a:xfrm>
            <a:off x="8048989" y="4136572"/>
            <a:ext cx="3381012" cy="2219779"/>
          </a:xfrm>
          <a:custGeom>
            <a:avLst/>
            <a:gdLst/>
            <a:ahLst/>
            <a:cxnLst/>
            <a:rect l="l" t="t" r="r" b="b"/>
            <a:pathLst>
              <a:path w="3381012" h="2219779">
                <a:moveTo>
                  <a:pt x="2031599" y="1440"/>
                </a:moveTo>
                <a:cubicBezTo>
                  <a:pt x="2290258" y="9798"/>
                  <a:pt x="2545092" y="54400"/>
                  <a:pt x="2762440" y="130722"/>
                </a:cubicBezTo>
                <a:cubicBezTo>
                  <a:pt x="3259231" y="305320"/>
                  <a:pt x="3560197" y="645219"/>
                  <a:pt x="3263424" y="1096695"/>
                </a:cubicBezTo>
                <a:cubicBezTo>
                  <a:pt x="2921526" y="1616356"/>
                  <a:pt x="1319491" y="2439416"/>
                  <a:pt x="505447" y="2165293"/>
                </a:cubicBezTo>
                <a:cubicBezTo>
                  <a:pt x="134712" y="2040287"/>
                  <a:pt x="-37401" y="1703487"/>
                  <a:pt x="6791" y="1403535"/>
                </a:cubicBezTo>
                <a:cubicBezTo>
                  <a:pt x="68659" y="983394"/>
                  <a:pt x="455211" y="569456"/>
                  <a:pt x="862230" y="282590"/>
                </a:cubicBezTo>
                <a:cubicBezTo>
                  <a:pt x="1099471" y="115913"/>
                  <a:pt x="1429617" y="27065"/>
                  <a:pt x="1772911" y="5329"/>
                </a:cubicBezTo>
                <a:cubicBezTo>
                  <a:pt x="1858734" y="-106"/>
                  <a:pt x="1945379" y="-1347"/>
                  <a:pt x="2031599" y="1440"/>
                </a:cubicBezTo>
                <a:close/>
              </a:path>
            </a:pathLst>
          </a:custGeom>
        </p:spPr>
      </p:pic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776E4B60-959D-4C46-B3C8-BC11BD7BD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00" y="533400"/>
            <a:ext cx="4788638" cy="6329048"/>
          </a:xfrm>
          <a:custGeom>
            <a:avLst/>
            <a:gdLst>
              <a:gd name="connsiteX0" fmla="*/ 3173139 w 4448352"/>
              <a:gd name="connsiteY0" fmla="*/ 74 h 6025492"/>
              <a:gd name="connsiteX1" fmla="*/ 3840337 w 4448352"/>
              <a:gd name="connsiteY1" fmla="*/ 136997 h 6025492"/>
              <a:gd name="connsiteX2" fmla="*/ 4400480 w 4448352"/>
              <a:gd name="connsiteY2" fmla="*/ 1061406 h 6025492"/>
              <a:gd name="connsiteX3" fmla="*/ 3812207 w 4448352"/>
              <a:gd name="connsiteY3" fmla="*/ 2268177 h 6025492"/>
              <a:gd name="connsiteX4" fmla="*/ 2566852 w 4448352"/>
              <a:gd name="connsiteY4" fmla="*/ 4362395 h 6025492"/>
              <a:gd name="connsiteX5" fmla="*/ 1381603 w 4448352"/>
              <a:gd name="connsiteY5" fmla="*/ 6002073 h 6025492"/>
              <a:gd name="connsiteX6" fmla="*/ 1358105 w 4448352"/>
              <a:gd name="connsiteY6" fmla="*/ 6025492 h 6025492"/>
              <a:gd name="connsiteX7" fmla="*/ 147593 w 4448352"/>
              <a:gd name="connsiteY7" fmla="*/ 6025492 h 6025492"/>
              <a:gd name="connsiteX8" fmla="*/ 135095 w 4448352"/>
              <a:gd name="connsiteY8" fmla="*/ 5970139 h 6025492"/>
              <a:gd name="connsiteX9" fmla="*/ 989 w 4448352"/>
              <a:gd name="connsiteY9" fmla="*/ 3558990 h 6025492"/>
              <a:gd name="connsiteX10" fmla="*/ 134613 w 4448352"/>
              <a:gd name="connsiteY10" fmla="*/ 2769335 h 6025492"/>
              <a:gd name="connsiteX11" fmla="*/ 812398 w 4448352"/>
              <a:gd name="connsiteY11" fmla="*/ 1669996 h 6025492"/>
              <a:gd name="connsiteX12" fmla="*/ 1830565 w 4448352"/>
              <a:gd name="connsiteY12" fmla="*/ 638164 h 6025492"/>
              <a:gd name="connsiteX13" fmla="*/ 3173139 w 4448352"/>
              <a:gd name="connsiteY13" fmla="*/ 74 h 6025492"/>
              <a:gd name="connsiteX0" fmla="*/ 147593 w 4448352"/>
              <a:gd name="connsiteY0" fmla="*/ 6025492 h 6112608"/>
              <a:gd name="connsiteX1" fmla="*/ 135095 w 4448352"/>
              <a:gd name="connsiteY1" fmla="*/ 5970139 h 6112608"/>
              <a:gd name="connsiteX2" fmla="*/ 989 w 4448352"/>
              <a:gd name="connsiteY2" fmla="*/ 3558990 h 6112608"/>
              <a:gd name="connsiteX3" fmla="*/ 134613 w 4448352"/>
              <a:gd name="connsiteY3" fmla="*/ 2769335 h 6112608"/>
              <a:gd name="connsiteX4" fmla="*/ 812398 w 4448352"/>
              <a:gd name="connsiteY4" fmla="*/ 1669996 h 6112608"/>
              <a:gd name="connsiteX5" fmla="*/ 1830565 w 4448352"/>
              <a:gd name="connsiteY5" fmla="*/ 638164 h 6112608"/>
              <a:gd name="connsiteX6" fmla="*/ 3173139 w 4448352"/>
              <a:gd name="connsiteY6" fmla="*/ 74 h 6112608"/>
              <a:gd name="connsiteX7" fmla="*/ 3840337 w 4448352"/>
              <a:gd name="connsiteY7" fmla="*/ 136997 h 6112608"/>
              <a:gd name="connsiteX8" fmla="*/ 4400480 w 4448352"/>
              <a:gd name="connsiteY8" fmla="*/ 1061406 h 6112608"/>
              <a:gd name="connsiteX9" fmla="*/ 3812207 w 4448352"/>
              <a:gd name="connsiteY9" fmla="*/ 2268177 h 6112608"/>
              <a:gd name="connsiteX10" fmla="*/ 2566852 w 4448352"/>
              <a:gd name="connsiteY10" fmla="*/ 4362395 h 6112608"/>
              <a:gd name="connsiteX11" fmla="*/ 1381603 w 4448352"/>
              <a:gd name="connsiteY11" fmla="*/ 6002073 h 6112608"/>
              <a:gd name="connsiteX12" fmla="*/ 1457187 w 4448352"/>
              <a:gd name="connsiteY12" fmla="*/ 6112608 h 6112608"/>
              <a:gd name="connsiteX0" fmla="*/ 147593 w 4448352"/>
              <a:gd name="connsiteY0" fmla="*/ 6025492 h 6025492"/>
              <a:gd name="connsiteX1" fmla="*/ 135095 w 4448352"/>
              <a:gd name="connsiteY1" fmla="*/ 5970139 h 6025492"/>
              <a:gd name="connsiteX2" fmla="*/ 989 w 4448352"/>
              <a:gd name="connsiteY2" fmla="*/ 3558990 h 6025492"/>
              <a:gd name="connsiteX3" fmla="*/ 134613 w 4448352"/>
              <a:gd name="connsiteY3" fmla="*/ 2769335 h 6025492"/>
              <a:gd name="connsiteX4" fmla="*/ 812398 w 4448352"/>
              <a:gd name="connsiteY4" fmla="*/ 1669996 h 6025492"/>
              <a:gd name="connsiteX5" fmla="*/ 1830565 w 4448352"/>
              <a:gd name="connsiteY5" fmla="*/ 638164 h 6025492"/>
              <a:gd name="connsiteX6" fmla="*/ 3173139 w 4448352"/>
              <a:gd name="connsiteY6" fmla="*/ 74 h 6025492"/>
              <a:gd name="connsiteX7" fmla="*/ 3840337 w 4448352"/>
              <a:gd name="connsiteY7" fmla="*/ 136997 h 6025492"/>
              <a:gd name="connsiteX8" fmla="*/ 4400480 w 4448352"/>
              <a:gd name="connsiteY8" fmla="*/ 1061406 h 6025492"/>
              <a:gd name="connsiteX9" fmla="*/ 3812207 w 4448352"/>
              <a:gd name="connsiteY9" fmla="*/ 2268177 h 6025492"/>
              <a:gd name="connsiteX10" fmla="*/ 2566852 w 4448352"/>
              <a:gd name="connsiteY10" fmla="*/ 4362395 h 6025492"/>
              <a:gd name="connsiteX11" fmla="*/ 1381603 w 4448352"/>
              <a:gd name="connsiteY11" fmla="*/ 6002073 h 6025492"/>
              <a:gd name="connsiteX0" fmla="*/ 147593 w 4448352"/>
              <a:gd name="connsiteY0" fmla="*/ 6025492 h 6029730"/>
              <a:gd name="connsiteX1" fmla="*/ 135095 w 4448352"/>
              <a:gd name="connsiteY1" fmla="*/ 5970139 h 6029730"/>
              <a:gd name="connsiteX2" fmla="*/ 989 w 4448352"/>
              <a:gd name="connsiteY2" fmla="*/ 3558990 h 6029730"/>
              <a:gd name="connsiteX3" fmla="*/ 134613 w 4448352"/>
              <a:gd name="connsiteY3" fmla="*/ 2769335 h 6029730"/>
              <a:gd name="connsiteX4" fmla="*/ 812398 w 4448352"/>
              <a:gd name="connsiteY4" fmla="*/ 1669996 h 6029730"/>
              <a:gd name="connsiteX5" fmla="*/ 1830565 w 4448352"/>
              <a:gd name="connsiteY5" fmla="*/ 638164 h 6029730"/>
              <a:gd name="connsiteX6" fmla="*/ 3173139 w 4448352"/>
              <a:gd name="connsiteY6" fmla="*/ 74 h 6029730"/>
              <a:gd name="connsiteX7" fmla="*/ 3840337 w 4448352"/>
              <a:gd name="connsiteY7" fmla="*/ 136997 h 6029730"/>
              <a:gd name="connsiteX8" fmla="*/ 4400480 w 4448352"/>
              <a:gd name="connsiteY8" fmla="*/ 1061406 h 6029730"/>
              <a:gd name="connsiteX9" fmla="*/ 3812207 w 4448352"/>
              <a:gd name="connsiteY9" fmla="*/ 2268177 h 6029730"/>
              <a:gd name="connsiteX10" fmla="*/ 2566852 w 4448352"/>
              <a:gd name="connsiteY10" fmla="*/ 4362395 h 6029730"/>
              <a:gd name="connsiteX11" fmla="*/ 1397330 w 4448352"/>
              <a:gd name="connsiteY11" fmla="*/ 6029730 h 602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48352" h="6029730">
                <a:moveTo>
                  <a:pt x="147593" y="6025492"/>
                </a:moveTo>
                <a:lnTo>
                  <a:pt x="135095" y="5970139"/>
                </a:lnTo>
                <a:cubicBezTo>
                  <a:pt x="3334" y="5264474"/>
                  <a:pt x="25734" y="4338079"/>
                  <a:pt x="989" y="3558990"/>
                </a:cubicBezTo>
                <a:cubicBezTo>
                  <a:pt x="-7696" y="3286585"/>
                  <a:pt x="41149" y="3024098"/>
                  <a:pt x="134613" y="2769335"/>
                </a:cubicBezTo>
                <a:cubicBezTo>
                  <a:pt x="274734" y="2387350"/>
                  <a:pt x="515201" y="2023048"/>
                  <a:pt x="812398" y="1669996"/>
                </a:cubicBezTo>
                <a:cubicBezTo>
                  <a:pt x="1109596" y="1316945"/>
                  <a:pt x="1463524" y="975145"/>
                  <a:pt x="1830565" y="638164"/>
                </a:cubicBezTo>
                <a:cubicBezTo>
                  <a:pt x="2363706" y="148617"/>
                  <a:pt x="2787743" y="-3847"/>
                  <a:pt x="3173139" y="74"/>
                </a:cubicBezTo>
                <a:cubicBezTo>
                  <a:pt x="3404376" y="2427"/>
                  <a:pt x="3621702" y="61078"/>
                  <a:pt x="3840337" y="136997"/>
                </a:cubicBezTo>
                <a:cubicBezTo>
                  <a:pt x="4230681" y="272614"/>
                  <a:pt x="4578505" y="404218"/>
                  <a:pt x="4400480" y="1061406"/>
                </a:cubicBezTo>
                <a:cubicBezTo>
                  <a:pt x="4294008" y="1454598"/>
                  <a:pt x="4050152" y="1868133"/>
                  <a:pt x="3812207" y="2268177"/>
                </a:cubicBezTo>
                <a:cubicBezTo>
                  <a:pt x="3397089" y="2966250"/>
                  <a:pt x="2969331" y="3735470"/>
                  <a:pt x="2566852" y="4362395"/>
                </a:cubicBezTo>
                <a:cubicBezTo>
                  <a:pt x="2164373" y="4989320"/>
                  <a:pt x="1829370" y="5570322"/>
                  <a:pt x="1397330" y="6029730"/>
                </a:cubicBez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456512-EDD9-3646-9533-85816455E9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5334000" cy="1524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Little Deuce</a:t>
            </a:r>
          </a:p>
        </p:txBody>
      </p:sp>
    </p:spTree>
    <p:extLst>
      <p:ext uri="{BB962C8B-B14F-4D97-AF65-F5344CB8AC3E}">
        <p14:creationId xmlns:p14="http://schemas.microsoft.com/office/powerpoint/2010/main" val="2883308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5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tore inside of a building&#10;&#10;Description automatically generated">
            <a:extLst>
              <a:ext uri="{FF2B5EF4-FFF2-40B4-BE49-F238E27FC236}">
                <a16:creationId xmlns:a16="http://schemas.microsoft.com/office/drawing/2014/main" id="{ADAE9DDA-3571-FD4F-8CDE-183E85BF79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29" r="-1" b="11345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sp>
        <p:nvSpPr>
          <p:cNvPr id="31" name="Freeform: Shape 27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6C945CF-637A-4136-97CE-0B3BA3637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719470"/>
            <a:ext cx="5830957" cy="4800600"/>
          </a:xfrm>
        </p:spPr>
        <p:txBody>
          <a:bodyPr>
            <a:noAutofit/>
          </a:bodyPr>
          <a:lstStyle/>
          <a:p>
            <a:r>
              <a:rPr lang="en-US" sz="1600" dirty="0"/>
              <a:t>Location:  Central Iowa</a:t>
            </a:r>
          </a:p>
          <a:p>
            <a:r>
              <a:rPr lang="en-US" sz="1600" dirty="0"/>
              <a:t>Population:  59K (2010 Census)</a:t>
            </a:r>
          </a:p>
          <a:p>
            <a:r>
              <a:rPr lang="en-US" sz="1600" dirty="0"/>
              <a:t>Median household income:  46132 USD</a:t>
            </a:r>
          </a:p>
          <a:p>
            <a:r>
              <a:rPr lang="en-US" sz="1600" dirty="0"/>
              <a:t>Poverty rate:  28.4%</a:t>
            </a:r>
          </a:p>
          <a:p>
            <a:r>
              <a:rPr lang="en-US" sz="1600" dirty="0"/>
              <a:t>Crime:  below national &amp; state averages</a:t>
            </a:r>
          </a:p>
          <a:p>
            <a:r>
              <a:rPr lang="en-US" sz="1600" dirty="0"/>
              <a:t>Landmarks:</a:t>
            </a:r>
          </a:p>
          <a:p>
            <a:pPr lvl="1"/>
            <a:r>
              <a:rPr lang="en-US" sz="1600" dirty="0"/>
              <a:t>Iowa State University (~28K)</a:t>
            </a:r>
          </a:p>
          <a:p>
            <a:pPr lvl="1"/>
            <a:r>
              <a:rPr lang="en-US" sz="1600" dirty="0"/>
              <a:t>Ames Laboratory (US DoE National Lab)</a:t>
            </a:r>
          </a:p>
          <a:p>
            <a:pPr lvl="1"/>
            <a:r>
              <a:rPr lang="en-US" sz="1600" dirty="0"/>
              <a:t>USDA’s Agricultural Research National Animal Disease Center (NADC)</a:t>
            </a:r>
          </a:p>
          <a:p>
            <a:r>
              <a:rPr lang="en-US" sz="1600" dirty="0"/>
              <a:t>2010:  ranked 9</a:t>
            </a:r>
            <a:r>
              <a:rPr lang="en-US" sz="1600" baseline="30000" dirty="0"/>
              <a:t>th</a:t>
            </a:r>
            <a:r>
              <a:rPr lang="en-US" sz="1600" dirty="0"/>
              <a:t> on CNN Money’s ‘Best Places to Live’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D1529C-A713-FA42-AD1D-E594FB17C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 dirty="0"/>
              <a:t>Ames, IA</a:t>
            </a:r>
          </a:p>
        </p:txBody>
      </p:sp>
    </p:spTree>
    <p:extLst>
      <p:ext uri="{BB962C8B-B14F-4D97-AF65-F5344CB8AC3E}">
        <p14:creationId xmlns:p14="http://schemas.microsoft.com/office/powerpoint/2010/main" val="2462972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11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able, cake, indoor, sitting&#10;&#10;Description automatically generated">
            <a:extLst>
              <a:ext uri="{FF2B5EF4-FFF2-40B4-BE49-F238E27FC236}">
                <a16:creationId xmlns:a16="http://schemas.microsoft.com/office/drawing/2014/main" id="{49255688-AE1D-6F4B-8829-B063DB1895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5" r="7425" b="-1"/>
          <a:stretch/>
        </p:blipFill>
        <p:spPr>
          <a:xfrm>
            <a:off x="6613174" y="10"/>
            <a:ext cx="5578824" cy="6028246"/>
          </a:xfrm>
          <a:custGeom>
            <a:avLst/>
            <a:gdLst/>
            <a:ahLst/>
            <a:cxnLst/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</p:spPr>
      </p:pic>
      <p:sp>
        <p:nvSpPr>
          <p:cNvPr id="37" name="Freeform: Shape 13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A0E3E02-C374-4AF3-B255-AAE55EF26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365513"/>
            <a:ext cx="5052391" cy="3985591"/>
          </a:xfrm>
        </p:spPr>
        <p:txBody>
          <a:bodyPr>
            <a:noAutofit/>
          </a:bodyPr>
          <a:lstStyle/>
          <a:p>
            <a:r>
              <a:rPr lang="en-US" sz="2000" dirty="0"/>
              <a:t>4 years of data (2006-2010)</a:t>
            </a:r>
          </a:p>
          <a:p>
            <a:r>
              <a:rPr lang="en-US" sz="2000" dirty="0"/>
              <a:t>1460 sales @ 300 annually</a:t>
            </a:r>
          </a:p>
          <a:p>
            <a:r>
              <a:rPr lang="en-US" sz="2000" dirty="0"/>
              <a:t>180K average sale price  with 2 car garage</a:t>
            </a:r>
          </a:p>
          <a:p>
            <a:r>
              <a:rPr lang="en-US" sz="2000" dirty="0"/>
              <a:t>38% of homes (551) are NMT 20 years old with 55% NMT 40 years</a:t>
            </a:r>
          </a:p>
          <a:p>
            <a:r>
              <a:rPr lang="en-US" sz="2000" dirty="0"/>
              <a:t>70% of sales (1015) have 2 - 4000 SF</a:t>
            </a:r>
          </a:p>
          <a:p>
            <a:r>
              <a:rPr lang="en-US" sz="2000" dirty="0"/>
              <a:t>Primary sales:  Normal &amp; conventional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4EA10-3FF2-764C-BB73-EE2CB8B7E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 dirty="0"/>
              <a:t>The Nitty Gritty…..</a:t>
            </a:r>
          </a:p>
        </p:txBody>
      </p:sp>
    </p:spTree>
    <p:extLst>
      <p:ext uri="{BB962C8B-B14F-4D97-AF65-F5344CB8AC3E}">
        <p14:creationId xmlns:p14="http://schemas.microsoft.com/office/powerpoint/2010/main" val="2400485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5E4A1-369F-7242-B382-7CAC2D5B7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32FEC-CF3C-9E45-8CC2-7A2264A0A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hlinkClick r:id="rId2"/>
              </a:rPr>
              <a:t>https://medium.com/diogo-menezes-borges/project-2-predicting-house-prices-on-kaggle-989f1b0c4ef6</a:t>
            </a:r>
            <a:endParaRPr lang="en-US" dirty="0"/>
          </a:p>
          <a:p>
            <a:r>
              <a:rPr lang="en-US" dirty="0">
                <a:hlinkClick r:id="rId3"/>
              </a:rPr>
              <a:t>https://www.census.gov/quickfacts/fact/table/amescityiowa/INC110218</a:t>
            </a:r>
            <a:endParaRPr lang="en-US" dirty="0"/>
          </a:p>
          <a:p>
            <a:r>
              <a:rPr lang="en-US" dirty="0">
                <a:hlinkClick r:id="rId3"/>
              </a:rPr>
              <a:t>https://www.census.gov/quickfacts/fact/table/amescityiowa/INC110218</a:t>
            </a:r>
            <a:endParaRPr lang="en-US" dirty="0"/>
          </a:p>
          <a:p>
            <a:r>
              <a:rPr lang="en-US" dirty="0">
                <a:hlinkClick r:id="rId4"/>
              </a:rPr>
              <a:t>https://data.bls.gov/timeseries/LASST190000000000005?amp%253bdata_tool=XGtable&amp;output_view=data&amp;include_graphs=true</a:t>
            </a:r>
            <a:endParaRPr lang="en-US" dirty="0"/>
          </a:p>
          <a:p>
            <a:r>
              <a:rPr lang="en-US" dirty="0">
                <a:hlinkClick r:id="rId5"/>
              </a:rPr>
              <a:t>https://www.areavibes.com/ames-ia/crime/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082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1BD81-DBA2-E84A-A057-8626DA30A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783C2-BC51-0448-B682-9432B57AD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878496"/>
            <a:ext cx="10668000" cy="4979503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</a:rPr>
              <a:t>Mean Square Error (MSE)</a:t>
            </a:r>
          </a:p>
          <a:p>
            <a:pPr lvl="1"/>
            <a:r>
              <a:rPr lang="en-US" dirty="0"/>
              <a:t>Average of the squared difference between the target value &amp; predicted value</a:t>
            </a:r>
          </a:p>
          <a:p>
            <a:pPr lvl="1"/>
            <a:r>
              <a:rPr lang="en-US" dirty="0"/>
              <a:t>Easy to optimize &amp; penalizes even small errors</a:t>
            </a: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</a:rPr>
              <a:t>Root Mean Square Error (RMSE)</a:t>
            </a:r>
          </a:p>
          <a:p>
            <a:pPr lvl="1"/>
            <a:r>
              <a:rPr lang="en-US" dirty="0"/>
              <a:t>Most common regression metric used</a:t>
            </a:r>
          </a:p>
          <a:p>
            <a:pPr lvl="1"/>
            <a:r>
              <a:rPr lang="en-US" dirty="0"/>
              <a:t>Useful when large errors are undesired – high penalty placed on large errors</a:t>
            </a:r>
          </a:p>
          <a:p>
            <a:r>
              <a:rPr lang="en-US" dirty="0"/>
              <a:t>Mean Absolute Error (MAE)</a:t>
            </a:r>
          </a:p>
          <a:p>
            <a:pPr lvl="1"/>
            <a:r>
              <a:rPr lang="en-US" dirty="0"/>
              <a:t>Robust to outliers &amp; does not penalize as severely as MSE</a:t>
            </a:r>
          </a:p>
          <a:p>
            <a:pPr lvl="1"/>
            <a:r>
              <a:rPr lang="en-US" dirty="0"/>
              <a:t>Linear scoring where individual differences are weighted equally</a:t>
            </a:r>
          </a:p>
          <a:p>
            <a:pPr lvl="1"/>
            <a:r>
              <a:rPr lang="en-US" dirty="0"/>
              <a:t>Not suitable with attention is desired on outliers</a:t>
            </a:r>
          </a:p>
          <a:p>
            <a:r>
              <a:rPr lang="en-US" dirty="0"/>
              <a:t>R</a:t>
            </a:r>
            <a:r>
              <a:rPr lang="en-US" baseline="30000" dirty="0"/>
              <a:t>2 </a:t>
            </a:r>
            <a:r>
              <a:rPr lang="en-US" dirty="0"/>
              <a:t>Error </a:t>
            </a:r>
          </a:p>
          <a:p>
            <a:pPr lvl="1"/>
            <a:r>
              <a:rPr lang="en-US" dirty="0"/>
              <a:t>Compares current model with constant baseline model (mean of data)</a:t>
            </a:r>
          </a:p>
          <a:p>
            <a:r>
              <a:rPr lang="en-US" dirty="0"/>
              <a:t>Adjusted R</a:t>
            </a:r>
            <a:r>
              <a:rPr lang="en-US" baseline="30000" dirty="0"/>
              <a:t>2  </a:t>
            </a:r>
          </a:p>
          <a:p>
            <a:pPr lvl="1"/>
            <a:r>
              <a:rPr lang="en-US" dirty="0"/>
              <a:t>Variant of R-squared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927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8B95D-2E69-7244-B752-6C486161C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6E805-46EC-1345-8D3B-722A8E828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Home age:</a:t>
            </a:r>
          </a:p>
          <a:p>
            <a:pPr lvl="1"/>
            <a:r>
              <a:rPr lang="en-US" dirty="0"/>
              <a:t>38% NMT 20 years old (1990-2010) - 551</a:t>
            </a:r>
          </a:p>
          <a:p>
            <a:pPr lvl="1"/>
            <a:r>
              <a:rPr lang="en-US" dirty="0"/>
              <a:t>17% 20-40 years old(1970-1989) – 249</a:t>
            </a:r>
          </a:p>
          <a:p>
            <a:pPr lvl="1"/>
            <a:r>
              <a:rPr lang="en-US" dirty="0"/>
              <a:t>23% 40-60 years old (342)</a:t>
            </a:r>
          </a:p>
          <a:p>
            <a:pPr lvl="1"/>
            <a:r>
              <a:rPr lang="en-US" dirty="0"/>
              <a:t>22% (318) rest</a:t>
            </a:r>
          </a:p>
          <a:p>
            <a:r>
              <a:rPr lang="en-US" dirty="0"/>
              <a:t>Home size:</a:t>
            </a:r>
          </a:p>
          <a:p>
            <a:pPr lvl="1"/>
            <a:r>
              <a:rPr lang="en-US" dirty="0"/>
              <a:t>232:  &lt; 2000SF</a:t>
            </a:r>
          </a:p>
          <a:p>
            <a:pPr lvl="1"/>
            <a:r>
              <a:rPr lang="en-US" dirty="0"/>
              <a:t>553: 2000-3000 SF</a:t>
            </a:r>
          </a:p>
          <a:p>
            <a:pPr lvl="1"/>
            <a:r>
              <a:rPr lang="en-US" dirty="0"/>
              <a:t>462:  3000-4000 SF</a:t>
            </a:r>
          </a:p>
          <a:p>
            <a:pPr lvl="1"/>
            <a:r>
              <a:rPr lang="en-US" dirty="0"/>
              <a:t>213: &gt; 4000 SF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373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094C5-898B-834A-964C-417652803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4AE4D-687A-DF47-97CB-2BA798D31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https://towardsdatascience.com/regression-an-explanation-of-regression-metrics-and-what-can-go-wrong-a39a9793d914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806350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RegularSeedRightStep">
      <a:dk1>
        <a:srgbClr val="000000"/>
      </a:dk1>
      <a:lt1>
        <a:srgbClr val="FFFFFF"/>
      </a:lt1>
      <a:dk2>
        <a:srgbClr val="412824"/>
      </a:dk2>
      <a:lt2>
        <a:srgbClr val="E2E8E6"/>
      </a:lt2>
      <a:accent1>
        <a:srgbClr val="E72959"/>
      </a:accent1>
      <a:accent2>
        <a:srgbClr val="D53617"/>
      </a:accent2>
      <a:accent3>
        <a:srgbClr val="E09227"/>
      </a:accent3>
      <a:accent4>
        <a:srgbClr val="A9A812"/>
      </a:accent4>
      <a:accent5>
        <a:srgbClr val="76B320"/>
      </a:accent5>
      <a:accent6>
        <a:srgbClr val="31BD15"/>
      </a:accent6>
      <a:hlink>
        <a:srgbClr val="31937A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5087</TotalTime>
  <Words>398</Words>
  <Application>Microsoft Macintosh PowerPoint</Application>
  <PresentationFormat>Widescreen</PresentationFormat>
  <Paragraphs>55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Avenir Next LT Pro</vt:lpstr>
      <vt:lpstr>Avenir Next LT Pro Light</vt:lpstr>
      <vt:lpstr>Sitka Subheading</vt:lpstr>
      <vt:lpstr>PebbleVTI</vt:lpstr>
      <vt:lpstr>House Price Predictions Ames, IA</vt:lpstr>
      <vt:lpstr>Ames, IA</vt:lpstr>
      <vt:lpstr>The Nitty Gritty…..</vt:lpstr>
      <vt:lpstr>PowerPoint Presentation</vt:lpstr>
      <vt:lpstr>Evaluation Metrics</vt:lpstr>
      <vt:lpstr>PowerPoint Presentation</vt:lpstr>
      <vt:lpstr>Technical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House Price Predictions Ames, IA</dc:title>
  <dc:creator>Microsoft Office User</dc:creator>
  <cp:lastModifiedBy>Microsoft Office User</cp:lastModifiedBy>
  <cp:revision>14</cp:revision>
  <dcterms:created xsi:type="dcterms:W3CDTF">2020-10-08T13:52:08Z</dcterms:created>
  <dcterms:modified xsi:type="dcterms:W3CDTF">2020-10-15T01:03:07Z</dcterms:modified>
</cp:coreProperties>
</file>